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338" r:id="rId4"/>
    <p:sldId id="366" r:id="rId5"/>
    <p:sldId id="357" r:id="rId6"/>
    <p:sldId id="360" r:id="rId7"/>
    <p:sldId id="367" r:id="rId8"/>
    <p:sldId id="368" r:id="rId9"/>
    <p:sldId id="369" r:id="rId10"/>
    <p:sldId id="370" r:id="rId11"/>
    <p:sldId id="371" r:id="rId12"/>
    <p:sldId id="3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85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png>
</file>

<file path=ppt/media/image5.tiff>
</file>

<file path=ppt/media/image6.tiff>
</file>

<file path=ppt/media/image7.tiff>
</file>

<file path=ppt/media/image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97CB5F-78E0-7846-932D-4980A52B9BBA}"/>
              </a:ext>
            </a:extLst>
          </p:cNvPr>
          <p:cNvSpPr txBox="1"/>
          <p:nvPr/>
        </p:nvSpPr>
        <p:spPr>
          <a:xfrm>
            <a:off x="567559" y="536027"/>
            <a:ext cx="97641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11.1 Control System Overview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11.2 Error Dynamics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11.3 Motion Control with Velocity Inputs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Decoupled task-space motion control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026E0-8138-674F-8167-2B2185BC4D7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3197" y="2044444"/>
            <a:ext cx="6330203" cy="8611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7237F8-C3A8-C44C-9A74-7ECA49BE3DD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4532" y="3409723"/>
            <a:ext cx="9546020" cy="145091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0199DEE-54DB-3145-A679-963F32733DFD}"/>
              </a:ext>
            </a:extLst>
          </p:cNvPr>
          <p:cNvSpPr/>
          <p:nvPr/>
        </p:nvSpPr>
        <p:spPr>
          <a:xfrm>
            <a:off x="906517" y="3125943"/>
            <a:ext cx="9987455" cy="214890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A30688-3598-414D-BB0D-BBCB8FDA7DEC}"/>
              </a:ext>
            </a:extLst>
          </p:cNvPr>
          <p:cNvSpPr/>
          <p:nvPr/>
        </p:nvSpPr>
        <p:spPr>
          <a:xfrm>
            <a:off x="2986709" y="4672143"/>
            <a:ext cx="139148" cy="1902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B773EF-4A74-ED45-9978-2F6BA187E97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4956" y="4260513"/>
            <a:ext cx="1227404" cy="82325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860B8B0-AA45-F241-8686-4EC433A9392B}"/>
              </a:ext>
            </a:extLst>
          </p:cNvPr>
          <p:cNvGrpSpPr/>
          <p:nvPr/>
        </p:nvGrpSpPr>
        <p:grpSpPr>
          <a:xfrm>
            <a:off x="2033958" y="5558631"/>
            <a:ext cx="2492991" cy="717331"/>
            <a:chOff x="9635655" y="4930858"/>
            <a:chExt cx="2492991" cy="717331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9D8B3101-54F4-9744-B146-8A69B4F34909}"/>
                </a:ext>
              </a:extLst>
            </p:cNvPr>
            <p:cNvSpPr/>
            <p:nvPr/>
          </p:nvSpPr>
          <p:spPr>
            <a:xfrm>
              <a:off x="9635656" y="4930858"/>
              <a:ext cx="2492990" cy="717331"/>
            </a:xfrm>
            <a:prstGeom prst="roundRect">
              <a:avLst/>
            </a:prstGeom>
            <a:solidFill>
              <a:srgbClr val="FFFF00">
                <a:alpha val="94902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2381D0F-B693-B949-A001-02A620216AF8}"/>
                </a:ext>
              </a:extLst>
            </p:cNvPr>
            <p:cNvSpPr txBox="1"/>
            <p:nvPr/>
          </p:nvSpPr>
          <p:spPr>
            <a:xfrm>
              <a:off x="9635655" y="5108027"/>
              <a:ext cx="24929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What is this Jacobian?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173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11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862B5D-4F7B-DB48-B6D3-89482738B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805" y="1568450"/>
            <a:ext cx="6845300" cy="3721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1CF5D0-0391-D047-A609-8608ADE56752}"/>
              </a:ext>
            </a:extLst>
          </p:cNvPr>
          <p:cNvSpPr txBox="1"/>
          <p:nvPr/>
        </p:nvSpPr>
        <p:spPr>
          <a:xfrm>
            <a:off x="1458310" y="5592117"/>
            <a:ext cx="3311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task-space P controller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F4E560-84FB-744F-B3B5-901A1DB835AB}"/>
              </a:ext>
            </a:extLst>
          </p:cNvPr>
          <p:cNvSpPr txBox="1"/>
          <p:nvPr/>
        </p:nvSpPr>
        <p:spPr>
          <a:xfrm>
            <a:off x="5977759" y="5592117"/>
            <a:ext cx="4819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decoupled task-space P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525951-A688-3A41-922D-C1194BE3CDAC}"/>
              </a:ext>
            </a:extLst>
          </p:cNvPr>
          <p:cNvSpPr txBox="1"/>
          <p:nvPr/>
        </p:nvSpPr>
        <p:spPr>
          <a:xfrm>
            <a:off x="5606911" y="482788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B20C5E-4E33-EA4A-AE73-99DC004D2B76}"/>
              </a:ext>
            </a:extLst>
          </p:cNvPr>
          <p:cNvSpPr txBox="1"/>
          <p:nvPr/>
        </p:nvSpPr>
        <p:spPr>
          <a:xfrm>
            <a:off x="1994717" y="482788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25FAF-6B85-AE47-AAD7-575160CDF299}"/>
              </a:ext>
            </a:extLst>
          </p:cNvPr>
          <p:cNvSpPr txBox="1"/>
          <p:nvPr/>
        </p:nvSpPr>
        <p:spPr>
          <a:xfrm>
            <a:off x="9032996" y="1937539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</a:t>
            </a:r>
            <a:endParaRPr lang="en-US" sz="24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4B289C-4636-E34F-B716-7E0CF54C6299}"/>
              </a:ext>
            </a:extLst>
          </p:cNvPr>
          <p:cNvSpPr txBox="1"/>
          <p:nvPr/>
        </p:nvSpPr>
        <p:spPr>
          <a:xfrm>
            <a:off x="5364710" y="1937539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</a:t>
            </a:r>
            <a:endParaRPr lang="en-US" sz="24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050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EECA7B-4342-2848-B1CF-7598CF5F5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442A2E-961B-9841-842D-6D46688A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8E18F4-A73E-0847-81F9-54788CAFB456}"/>
              </a:ext>
            </a:extLst>
          </p:cNvPr>
          <p:cNvSpPr txBox="1"/>
          <p:nvPr/>
        </p:nvSpPr>
        <p:spPr>
          <a:xfrm>
            <a:off x="525195" y="395206"/>
            <a:ext cx="10828605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 are designing a P controller to track a joint reference trajectory that is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moving at a constant rate of 3 radians/s.  What is the smallest gain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that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ensures a steady-state position error of no more than 0.1 radians?  Give units.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eliminate steady-state error, you decide to use a PI controller.  What gains</a:t>
            </a: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should you choose to achieve critical damping and a settling time of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0.1 s?  Give units.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how to estimate the error integral if the controller’s frequency 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1/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Why not choose arbitrarily large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to achieve arbitrarily fast settling?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well would a PI controller track a quadratic joint trajectory?  (Not a ramp.)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30950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7" y="536027"/>
                <a:ext cx="11028329" cy="399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 a single joint with the joint velocity as the control: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Open-loop (feedforward) control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Closed-loop (feedback) control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  		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FF + Proportional-Integral (PI) FB control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7" y="536027"/>
                <a:ext cx="11028329" cy="3990388"/>
              </a:xfrm>
              <a:prstGeom prst="rect">
                <a:avLst/>
              </a:prstGeom>
              <a:blipFill>
                <a:blip r:embed="rId2"/>
                <a:stretch>
                  <a:fillRect l="-921" t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15BF73-7D32-8645-B754-353467682F7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4808" y="4363352"/>
            <a:ext cx="5894333" cy="9049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6937B5-C92E-2545-A6A4-32A476A4F18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0469" y="1985583"/>
            <a:ext cx="1975289" cy="5478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D24E3AF-CF64-0F49-8C7E-D6614F3F2F11}"/>
              </a:ext>
            </a:extLst>
          </p:cNvPr>
          <p:cNvSpPr txBox="1"/>
          <p:nvPr/>
        </p:nvSpPr>
        <p:spPr>
          <a:xfrm>
            <a:off x="1184808" y="5480382"/>
            <a:ext cx="7175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•  reduces to FF control if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  <a:p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•  if no FF term: 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 control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when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control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when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6ACEA0-E55D-C141-B732-C161D7BCA513}"/>
              </a:ext>
            </a:extLst>
          </p:cNvPr>
          <p:cNvSpPr txBox="1"/>
          <p:nvPr/>
        </p:nvSpPr>
        <p:spPr>
          <a:xfrm>
            <a:off x="7050649" y="4520934"/>
            <a:ext cx="1853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8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z="28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≥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D204259-916E-9445-AE79-5BA24C2AA058}"/>
              </a:ext>
            </a:extLst>
          </p:cNvPr>
          <p:cNvGrpSpPr/>
          <p:nvPr/>
        </p:nvGrpSpPr>
        <p:grpSpPr>
          <a:xfrm>
            <a:off x="9609083" y="4363352"/>
            <a:ext cx="2073165" cy="1088377"/>
            <a:chOff x="9845566" y="4815809"/>
            <a:chExt cx="2073165" cy="1088377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E126A31-B8FA-9F47-A345-6F479F68AE4E}"/>
                </a:ext>
              </a:extLst>
            </p:cNvPr>
            <p:cNvSpPr/>
            <p:nvPr/>
          </p:nvSpPr>
          <p:spPr>
            <a:xfrm>
              <a:off x="9845566" y="4815809"/>
              <a:ext cx="2073165" cy="1088377"/>
            </a:xfrm>
            <a:prstGeom prst="roundRect">
              <a:avLst/>
            </a:prstGeom>
            <a:solidFill>
              <a:srgbClr val="FFFF00">
                <a:alpha val="94902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CED206-AA0D-9F40-8B5E-3B66B8D67BB1}"/>
                </a:ext>
              </a:extLst>
            </p:cNvPr>
            <p:cNvSpPr txBox="1"/>
            <p:nvPr/>
          </p:nvSpPr>
          <p:spPr>
            <a:xfrm>
              <a:off x="9926393" y="4895193"/>
              <a:ext cx="19030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What is the point</a:t>
              </a:r>
            </a:p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of FF control in</a:t>
              </a:r>
            </a:p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this control law?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Block diagram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CB743E-BC26-F04D-BF41-B30CA54D58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2691" y="1962256"/>
            <a:ext cx="8006618" cy="427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7" y="536027"/>
                <a:ext cx="1102832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Setpoint control</a:t>
                </a:r>
                <a:r>
                  <a:rPr lang="en-U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𝑐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 with a P controller  </a:t>
                </a:r>
                <a:endParaRPr lang="en-US" sz="2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7" y="536027"/>
                <a:ext cx="11028329" cy="1200329"/>
              </a:xfrm>
              <a:prstGeom prst="rect">
                <a:avLst/>
              </a:prstGeom>
              <a:blipFill>
                <a:blip r:embed="rId2"/>
                <a:stretch>
                  <a:fillRect l="-921" t="-3125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E0769-8EAE-494B-8E6B-7FE84285B0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606" y="2138930"/>
            <a:ext cx="5788920" cy="17957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0420ED-B8B3-D642-B6AE-573723FBB9B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37251" y="2932386"/>
            <a:ext cx="3354246" cy="330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64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7" y="536027"/>
                <a:ext cx="11028329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Constant velocity control,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𝑑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𝑐𝑡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P control					    PI control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7" y="536027"/>
                <a:ext cx="11028329" cy="1938992"/>
              </a:xfrm>
              <a:prstGeom prst="rect">
                <a:avLst/>
              </a:prstGeom>
              <a:blipFill>
                <a:blip r:embed="rId2"/>
                <a:stretch>
                  <a:fillRect l="-921" t="-1948" b="-5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553F12-1B78-9841-95C7-06F07039002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550" y="3071596"/>
            <a:ext cx="4616648" cy="19389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B48CFE-76FF-BA4D-9C78-9377C41581D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2888" y="2854839"/>
            <a:ext cx="5033341" cy="2293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9E9480-6BD5-1A44-A3FC-74C3BE5B1F5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1560" y="5433511"/>
            <a:ext cx="2258080" cy="80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B6D6E-2DBD-B048-97D8-92DB8B152A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2555" y="2083888"/>
            <a:ext cx="7418332" cy="41318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BA5EF1-7E9D-3C4B-A7AB-2692F18A74E9}"/>
              </a:ext>
            </a:extLst>
          </p:cNvPr>
          <p:cNvSpPr txBox="1"/>
          <p:nvPr/>
        </p:nvSpPr>
        <p:spPr>
          <a:xfrm>
            <a:off x="1731558" y="5455036"/>
            <a:ext cx="23070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root locus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increases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D556F7-5E9B-9C42-A4AC-D42C05C31651}"/>
              </a:ext>
            </a:extLst>
          </p:cNvPr>
          <p:cNvGrpSpPr/>
          <p:nvPr/>
        </p:nvGrpSpPr>
        <p:grpSpPr>
          <a:xfrm>
            <a:off x="9395301" y="3720662"/>
            <a:ext cx="2073165" cy="717331"/>
            <a:chOff x="9845566" y="4930858"/>
            <a:chExt cx="2073165" cy="717331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92CC2BA-14BC-5445-84F1-F538A7821063}"/>
                </a:ext>
              </a:extLst>
            </p:cNvPr>
            <p:cNvSpPr/>
            <p:nvPr/>
          </p:nvSpPr>
          <p:spPr>
            <a:xfrm>
              <a:off x="9845566" y="4930858"/>
              <a:ext cx="2073165" cy="717331"/>
            </a:xfrm>
            <a:prstGeom prst="roundRect">
              <a:avLst/>
            </a:prstGeom>
            <a:solidFill>
              <a:srgbClr val="FFFF00">
                <a:alpha val="94902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23E782-62AF-0A4B-A486-0BD73BA2A5D8}"/>
                </a:ext>
              </a:extLst>
            </p:cNvPr>
            <p:cNvSpPr txBox="1"/>
            <p:nvPr/>
          </p:nvSpPr>
          <p:spPr>
            <a:xfrm>
              <a:off x="10036403" y="5108027"/>
              <a:ext cx="16914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What if </a:t>
              </a:r>
              <a:r>
                <a: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en-US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= 0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?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8B2EB919-78E8-3942-911D-314432A82B5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3161" y="1393745"/>
            <a:ext cx="2737726" cy="4125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03E96B-5799-0342-A6F3-AF30413BF283}"/>
              </a:ext>
            </a:extLst>
          </p:cNvPr>
          <p:cNvSpPr txBox="1"/>
          <p:nvPr/>
        </p:nvSpPr>
        <p:spPr>
          <a:xfrm>
            <a:off x="567557" y="1362879"/>
            <a:ext cx="6191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characteristic equation of PI error dynamics:</a:t>
            </a:r>
          </a:p>
        </p:txBody>
      </p:sp>
    </p:spTree>
    <p:extLst>
      <p:ext uri="{BB962C8B-B14F-4D97-AF65-F5344CB8AC3E}">
        <p14:creationId xmlns:p14="http://schemas.microsoft.com/office/powerpoint/2010/main" val="2507002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D1B110-9B07-6C40-AFD4-CE99C5555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850" y="1921276"/>
            <a:ext cx="9943005" cy="363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21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Multi-joint control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𝜃,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are vectors and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5C357-55A0-4D4B-8AC1-B589E2A8390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2691" y="1962256"/>
            <a:ext cx="8006618" cy="427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16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Task-space motion control</a:t>
            </a:r>
            <a:endParaRPr lang="en-US" sz="8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desired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motion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actual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motion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15A656-0D54-724D-9259-B529C81DC8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114" y="1248745"/>
            <a:ext cx="5594788" cy="8707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0D07BE-8A66-734A-B18C-E97DE8ADBC1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0128" y="2902178"/>
            <a:ext cx="1948990" cy="18362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7D10C9-5282-364C-90A6-48180C9A73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7064" y="3410616"/>
            <a:ext cx="4316736" cy="502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A6030-B2CB-5642-AB53-489B46DDB17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3603" y="4952519"/>
            <a:ext cx="6480722" cy="123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0FFDBA-2F05-1340-9179-A35EBFC05043}"/>
              </a:ext>
            </a:extLst>
          </p:cNvPr>
          <p:cNvSpPr txBox="1"/>
          <p:nvPr/>
        </p:nvSpPr>
        <p:spPr>
          <a:xfrm>
            <a:off x="6029175" y="3410616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error: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A062E32-E865-2E4F-8CE2-39F2B4508E32}"/>
              </a:ext>
            </a:extLst>
          </p:cNvPr>
          <p:cNvSpPr/>
          <p:nvPr/>
        </p:nvSpPr>
        <p:spPr>
          <a:xfrm>
            <a:off x="2943498" y="4906254"/>
            <a:ext cx="6660931" cy="1374447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6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14208</TotalTime>
  <Words>532</Words>
  <Application>Microsoft Macintosh PowerPoint</Application>
  <PresentationFormat>Widescreen</PresentationFormat>
  <Paragraphs>116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627</cp:revision>
  <cp:lastPrinted>2020-11-06T11:56:22Z</cp:lastPrinted>
  <dcterms:created xsi:type="dcterms:W3CDTF">2020-09-16T15:38:21Z</dcterms:created>
  <dcterms:modified xsi:type="dcterms:W3CDTF">2020-11-24T04:53:53Z</dcterms:modified>
</cp:coreProperties>
</file>

<file path=docProps/thumbnail.jpeg>
</file>